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72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llesh honnappa" initials="mh" lastIdx="1" clrIdx="0">
    <p:extLst>
      <p:ext uri="{19B8F6BF-5375-455C-9EA6-DF929625EA0E}">
        <p15:presenceInfo xmlns:p15="http://schemas.microsoft.com/office/powerpoint/2012/main" userId="5dc35eb77a92251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BF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us\Downloads\Zomato_Restaurant_Analysis_exc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ownloads\zomato111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[Zomato_Restaurant_Analysis_excel.xlsx]Sheet1!PivotTable11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600"/>
              <a:t>Countries with lesser competition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tint val="98000"/>
                  <a:lumMod val="114000"/>
                </a:schemeClr>
              </a:gs>
              <a:gs pos="100000">
                <a:schemeClr val="accent1">
                  <a:shade val="90000"/>
                  <a:lumMod val="84000"/>
                </a:schemeClr>
              </a:gs>
            </a:gsLst>
            <a:lin ang="5400000" scaled="0"/>
          </a:gradFill>
          <a:ln w="28575" cap="rnd">
            <a:solidFill>
              <a:schemeClr val="accent1"/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668498679575685E-2"/>
          <c:y val="0.1888799552287857"/>
          <c:w val="0.75640990765946725"/>
          <c:h val="0.6114180545612906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Sheet1!$BS$22</c:f>
              <c:strCache>
                <c:ptCount val="1"/>
                <c:pt idx="0">
                  <c:v>Count of RestaurantID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8000"/>
                    <a:lumMod val="114000"/>
                  </a:schemeClr>
                </a:gs>
                <a:gs pos="100000">
                  <a:schemeClr val="accent1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cat>
            <c:strRef>
              <c:f>Sheet1!$BR$23:$BR$27</c:f>
              <c:strCache>
                <c:ptCount val="4"/>
                <c:pt idx="0">
                  <c:v>Australia</c:v>
                </c:pt>
                <c:pt idx="1">
                  <c:v>Singapore</c:v>
                </c:pt>
                <c:pt idx="2">
                  <c:v>Sri Lanka</c:v>
                </c:pt>
                <c:pt idx="3">
                  <c:v>Canada</c:v>
                </c:pt>
              </c:strCache>
            </c:strRef>
          </c:cat>
          <c:val>
            <c:numRef>
              <c:f>Sheet1!$BS$23:$BS$27</c:f>
              <c:numCache>
                <c:formatCode>General</c:formatCode>
                <c:ptCount val="4"/>
                <c:pt idx="0">
                  <c:v>24</c:v>
                </c:pt>
                <c:pt idx="1">
                  <c:v>20</c:v>
                </c:pt>
                <c:pt idx="2">
                  <c:v>20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8B-4228-830E-7C27A2C913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57658752"/>
        <c:axId val="357666312"/>
      </c:barChart>
      <c:lineChart>
        <c:grouping val="standard"/>
        <c:varyColors val="0"/>
        <c:ser>
          <c:idx val="1"/>
          <c:order val="1"/>
          <c:tx>
            <c:strRef>
              <c:f>Sheet1!$BT$22</c:f>
              <c:strCache>
                <c:ptCount val="1"/>
                <c:pt idx="0">
                  <c:v>Average of Rating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</c:spPr>
          <c:marker>
            <c:symbol val="none"/>
          </c:marker>
          <c:cat>
            <c:strRef>
              <c:f>Sheet1!$BR$23:$BR$27</c:f>
              <c:strCache>
                <c:ptCount val="4"/>
                <c:pt idx="0">
                  <c:v>Australia</c:v>
                </c:pt>
                <c:pt idx="1">
                  <c:v>Singapore</c:v>
                </c:pt>
                <c:pt idx="2">
                  <c:v>Sri Lanka</c:v>
                </c:pt>
                <c:pt idx="3">
                  <c:v>Canada</c:v>
                </c:pt>
              </c:strCache>
            </c:strRef>
          </c:cat>
          <c:val>
            <c:numRef>
              <c:f>Sheet1!$BT$23:$BT$27</c:f>
              <c:numCache>
                <c:formatCode>0.00</c:formatCode>
                <c:ptCount val="4"/>
                <c:pt idx="0">
                  <c:v>3.6583333333333328</c:v>
                </c:pt>
                <c:pt idx="1">
                  <c:v>3.5750000000000002</c:v>
                </c:pt>
                <c:pt idx="2">
                  <c:v>3.8699999999999997</c:v>
                </c:pt>
                <c:pt idx="3">
                  <c:v>3.5750000000000002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68B-4228-830E-7C27A2C913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8763000"/>
        <c:axId val="618767320"/>
      </c:lineChart>
      <c:catAx>
        <c:axId val="357658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7666312"/>
        <c:crosses val="autoZero"/>
        <c:auto val="1"/>
        <c:lblAlgn val="ctr"/>
        <c:lblOffset val="100"/>
        <c:noMultiLvlLbl val="0"/>
      </c:catAx>
      <c:valAx>
        <c:axId val="357666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7658752"/>
        <c:crosses val="autoZero"/>
        <c:crossBetween val="between"/>
      </c:valAx>
      <c:valAx>
        <c:axId val="618767320"/>
        <c:scaling>
          <c:orientation val="minMax"/>
        </c:scaling>
        <c:delete val="0"/>
        <c:axPos val="r"/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8763000"/>
        <c:crosses val="max"/>
        <c:crossBetween val="between"/>
      </c:valAx>
      <c:catAx>
        <c:axId val="618763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876732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[zomato1111.xlsx]new openings!PivotTable5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Expenditure of cuisines in suggested countries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pattFill prst="ltUpDiag">
            <a:fgClr>
              <a:schemeClr val="accent1"/>
            </a:fgClr>
            <a:bgClr>
              <a:schemeClr val="lt1"/>
            </a:bgClr>
          </a:patt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rgbClr val="4472C4">
                <a:alpha val="70000"/>
              </a:srgb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ltUpDiag">
            <a:fgClr>
              <a:schemeClr val="accent1"/>
            </a:fgClr>
            <a:bgClr>
              <a:schemeClr val="lt1"/>
            </a:bgClr>
          </a:patt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rgbClr val="4472C4">
                <a:alpha val="70000"/>
              </a:srgb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ltUpDiag">
            <a:fgClr>
              <a:schemeClr val="accent1"/>
            </a:fgClr>
            <a:bgClr>
              <a:schemeClr val="lt1"/>
            </a:bgClr>
          </a:patt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rgbClr val="4472C4">
                <a:alpha val="70000"/>
              </a:srgb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'new openings'!$B$37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f>'new openings'!$A$38:$A$42</c:f>
              <c:strCache>
                <c:ptCount val="4"/>
                <c:pt idx="0">
                  <c:v>Australia</c:v>
                </c:pt>
                <c:pt idx="1">
                  <c:v>Canada</c:v>
                </c:pt>
                <c:pt idx="2">
                  <c:v>Singapore</c:v>
                </c:pt>
                <c:pt idx="3">
                  <c:v>Sri Lanka</c:v>
                </c:pt>
              </c:strCache>
            </c:strRef>
          </c:cat>
          <c:val>
            <c:numRef>
              <c:f>'new openings'!$B$38:$B$42</c:f>
              <c:numCache>
                <c:formatCode>General</c:formatCode>
                <c:ptCount val="4"/>
                <c:pt idx="0">
                  <c:v>32281.300000000003</c:v>
                </c:pt>
                <c:pt idx="1">
                  <c:v>8992.9000000000015</c:v>
                </c:pt>
                <c:pt idx="2">
                  <c:v>194220.25</c:v>
                </c:pt>
                <c:pt idx="3">
                  <c:v>12350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DA-4AAD-88BC-24AC3B0EA0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1248874367"/>
        <c:axId val="1248872287"/>
      </c:barChart>
      <c:catAx>
        <c:axId val="12488743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8872287"/>
        <c:crosses val="autoZero"/>
        <c:auto val="1"/>
        <c:lblAlgn val="ctr"/>
        <c:lblOffset val="100"/>
        <c:noMultiLvlLbl val="0"/>
      </c:catAx>
      <c:valAx>
        <c:axId val="12488722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88743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[zomato1111.xlsx]Price range!PivotTable7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Restaurants</a:t>
            </a:r>
            <a:r>
              <a:rPr lang="en-US" baseline="0"/>
              <a:t> based on Price Range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8025371828521428E-2"/>
          <c:y val="0.27717373869932921"/>
          <c:w val="0.76112270341207344"/>
          <c:h val="0.537743875765529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'Price range'!$B$3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'Price range'!$A$4:$A$8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strCache>
            </c:strRef>
          </c:cat>
          <c:val>
            <c:numRef>
              <c:f>'Price range'!$B$4:$B$8</c:f>
              <c:numCache>
                <c:formatCode>General</c:formatCode>
                <c:ptCount val="4"/>
                <c:pt idx="0">
                  <c:v>4444</c:v>
                </c:pt>
                <c:pt idx="1">
                  <c:v>3113</c:v>
                </c:pt>
                <c:pt idx="2">
                  <c:v>1408</c:v>
                </c:pt>
                <c:pt idx="3">
                  <c:v>586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E1-44DE-961F-56E58C7027E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58039663"/>
        <c:axId val="1258042159"/>
      </c:barChart>
      <c:catAx>
        <c:axId val="12580396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042159"/>
        <c:crosses val="autoZero"/>
        <c:auto val="1"/>
        <c:lblAlgn val="ctr"/>
        <c:lblOffset val="100"/>
        <c:noMultiLvlLbl val="0"/>
      </c:catAx>
      <c:valAx>
        <c:axId val="12580421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0396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16000">
          <a:schemeClr val="accent4">
            <a:lumMod val="0"/>
            <a:lumOff val="100000"/>
          </a:schemeClr>
        </a:gs>
        <a:gs pos="100000">
          <a:schemeClr val="accent4">
            <a:lumMod val="100000"/>
          </a:schemeClr>
        </a:gs>
        <a:gs pos="0">
          <a:schemeClr val="accent4">
            <a:lumMod val="100000"/>
          </a:schemeClr>
        </a:gs>
      </a:gsLst>
      <a:path path="circle">
        <a:fillToRect l="50000" t="-80000" r="50000" b="180000"/>
      </a:path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4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800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900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9/3/2024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36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86873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30299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8983462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89030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89771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59318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0480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552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897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510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04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983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21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629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834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140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3473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25" r:id="rId1"/>
    <p:sldLayoutId id="2147484726" r:id="rId2"/>
    <p:sldLayoutId id="2147484727" r:id="rId3"/>
    <p:sldLayoutId id="2147484728" r:id="rId4"/>
    <p:sldLayoutId id="2147484729" r:id="rId5"/>
    <p:sldLayoutId id="2147484730" r:id="rId6"/>
    <p:sldLayoutId id="2147484731" r:id="rId7"/>
    <p:sldLayoutId id="2147484732" r:id="rId8"/>
    <p:sldLayoutId id="2147484733" r:id="rId9"/>
    <p:sldLayoutId id="2147484734" r:id="rId10"/>
    <p:sldLayoutId id="2147484735" r:id="rId11"/>
    <p:sldLayoutId id="2147484736" r:id="rId12"/>
    <p:sldLayoutId id="2147484737" r:id="rId13"/>
    <p:sldLayoutId id="2147484738" r:id="rId14"/>
    <p:sldLayoutId id="2147484739" r:id="rId15"/>
    <p:sldLayoutId id="2147484740" r:id="rId16"/>
    <p:sldLayoutId id="214748474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gpurtoday.in/zomato-ipo-subscribed-36-in-early-hours/07141455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azeinfo.com/2020/11/19/zomato-ad-controversy/" TargetMode="Externa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publicdomainpictures.net/view-image.php?image=47721&amp;jazyk=es" TargetMode="External"/><Relationship Id="rId3" Type="http://schemas.openxmlformats.org/officeDocument/2006/relationships/image" Target="../media/image8.jpg"/><Relationship Id="rId7" Type="http://schemas.openxmlformats.org/officeDocument/2006/relationships/image" Target="../media/image10.jp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openclipart.org/detail/121669" TargetMode="External"/><Relationship Id="rId11" Type="http://schemas.openxmlformats.org/officeDocument/2006/relationships/chart" Target="../charts/chart1.xml"/><Relationship Id="rId5" Type="http://schemas.openxmlformats.org/officeDocument/2006/relationships/image" Target="../media/image9.png"/><Relationship Id="rId10" Type="http://schemas.openxmlformats.org/officeDocument/2006/relationships/hyperlink" Target="https://www.familysearch.org/wiki/en/Sri_Lanka_Genealogy" TargetMode="External"/><Relationship Id="rId4" Type="http://schemas.openxmlformats.org/officeDocument/2006/relationships/hyperlink" Target="https://wallpapersafari.com/australia-flag-wallpapers/" TargetMode="External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Relationship Id="rId4" Type="http://schemas.openxmlformats.org/officeDocument/2006/relationships/hyperlink" Target="http://commons.wikimedia.org/wiki/File:Clipboard_01.svg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23320AB-2CCD-43D4-BF85-9AD430F77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" y="-1"/>
            <a:ext cx="12210757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648A18C-5B49-4A42-A9DA-0369708B7F1A}"/>
              </a:ext>
            </a:extLst>
          </p:cNvPr>
          <p:cNvSpPr/>
          <p:nvPr/>
        </p:nvSpPr>
        <p:spPr>
          <a:xfrm>
            <a:off x="3134330" y="1013297"/>
            <a:ext cx="6514637" cy="8052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4CE47-D245-4B10-ABD3-FD5BFBD4AD96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3361271" y="1012065"/>
            <a:ext cx="6162675" cy="806450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rgbClr val="FF0000"/>
                </a:solidFill>
              </a:rPr>
              <a:t>Zomato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0EEB6-B17D-44C8-A907-7C8BFBC2437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367088" y="4756150"/>
            <a:ext cx="8824912" cy="862013"/>
          </a:xfrm>
        </p:spPr>
        <p:txBody>
          <a:bodyPr>
            <a:normAutofit/>
          </a:bodyPr>
          <a:lstStyle/>
          <a:p>
            <a:r>
              <a:rPr lang="en-IN" sz="2000" b="1" dirty="0">
                <a:solidFill>
                  <a:srgbClr val="FF0000"/>
                </a:solidFill>
              </a:rPr>
              <a:t>By : mallesh 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2D2A1B-D657-419C-9A86-59B432849B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530116" y="2153690"/>
            <a:ext cx="5824986" cy="29378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6A1BA06-167A-4722-93C7-2B18A56A1135}"/>
              </a:ext>
            </a:extLst>
          </p:cNvPr>
          <p:cNvSpPr/>
          <p:nvPr/>
        </p:nvSpPr>
        <p:spPr>
          <a:xfrm>
            <a:off x="7388246" y="5413993"/>
            <a:ext cx="2135700" cy="4307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rgbClr val="FF0000"/>
                </a:solidFill>
              </a:rPr>
              <a:t>BY: Ekta</a:t>
            </a:r>
          </a:p>
        </p:txBody>
      </p:sp>
    </p:spTree>
    <p:extLst>
      <p:ext uri="{BB962C8B-B14F-4D97-AF65-F5344CB8AC3E}">
        <p14:creationId xmlns:p14="http://schemas.microsoft.com/office/powerpoint/2010/main" val="957839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9A01F-BF6C-476C-80BD-7238DFB32B59}"/>
              </a:ext>
            </a:extLst>
          </p:cNvPr>
          <p:cNvSpPr txBox="1"/>
          <p:nvPr/>
        </p:nvSpPr>
        <p:spPr>
          <a:xfrm>
            <a:off x="2075290" y="49788"/>
            <a:ext cx="9356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Restaurants based on Price range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538CF8-22F8-4406-8CF9-0D356AD632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91621"/>
              </p:ext>
            </p:extLst>
          </p:nvPr>
        </p:nvGraphicFramePr>
        <p:xfrm>
          <a:off x="2385390" y="911375"/>
          <a:ext cx="6175513" cy="2236200"/>
        </p:xfrm>
        <a:graphic>
          <a:graphicData uri="http://schemas.openxmlformats.org/drawingml/2006/table">
            <a:tbl>
              <a:tblPr/>
              <a:tblGrid>
                <a:gridCol w="2393878">
                  <a:extLst>
                    <a:ext uri="{9D8B030D-6E8A-4147-A177-3AD203B41FA5}">
                      <a16:colId xmlns:a16="http://schemas.microsoft.com/office/drawing/2014/main" val="3761654089"/>
                    </a:ext>
                  </a:extLst>
                </a:gridCol>
                <a:gridCol w="3781635">
                  <a:extLst>
                    <a:ext uri="{9D8B030D-6E8A-4147-A177-3AD203B41FA5}">
                      <a16:colId xmlns:a16="http://schemas.microsoft.com/office/drawing/2014/main" val="580012036"/>
                    </a:ext>
                  </a:extLst>
                </a:gridCol>
              </a:tblGrid>
              <a:tr h="447240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Row Labels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RestaurantID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7316620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6764044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7633721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4940669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977202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07C1F70-4451-412B-B963-E5C1EFB516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5278929"/>
              </p:ext>
            </p:extLst>
          </p:nvPr>
        </p:nvGraphicFramePr>
        <p:xfrm>
          <a:off x="7480852" y="379390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8B0A159-303B-443F-90B5-F0864013E65D}"/>
              </a:ext>
            </a:extLst>
          </p:cNvPr>
          <p:cNvSpPr txBox="1"/>
          <p:nvPr/>
        </p:nvSpPr>
        <p:spPr>
          <a:xfrm>
            <a:off x="689113" y="3578087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There are 9551 number of restaurants in which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5E6A14-0CC4-47FD-B659-44BF823C4047}"/>
              </a:ext>
            </a:extLst>
          </p:cNvPr>
          <p:cNvSpPr txBox="1"/>
          <p:nvPr/>
        </p:nvSpPr>
        <p:spPr>
          <a:xfrm>
            <a:off x="781877" y="4267199"/>
            <a:ext cx="5738192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4444 number of restaurants in the range of 1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3113 number of restaurants in the range of 2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1408 number of restaurants in the range of 3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586 number of restaurants in the range of 4</a:t>
            </a:r>
          </a:p>
        </p:txBody>
      </p:sp>
    </p:spTree>
    <p:extLst>
      <p:ext uri="{BB962C8B-B14F-4D97-AF65-F5344CB8AC3E}">
        <p14:creationId xmlns:p14="http://schemas.microsoft.com/office/powerpoint/2010/main" val="20723287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18720C-5211-4489-91C8-C0BCD601C9C8}"/>
              </a:ext>
            </a:extLst>
          </p:cNvPr>
          <p:cNvSpPr txBox="1"/>
          <p:nvPr/>
        </p:nvSpPr>
        <p:spPr>
          <a:xfrm>
            <a:off x="3843130" y="371061"/>
            <a:ext cx="3498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DASHBOARD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7EEBBE-5488-61A9-9F35-459213398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63" y="1225118"/>
            <a:ext cx="11469950" cy="499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5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AEB483-CB54-460A-810D-13E4367BFD79}"/>
              </a:ext>
            </a:extLst>
          </p:cNvPr>
          <p:cNvSpPr txBox="1"/>
          <p:nvPr/>
        </p:nvSpPr>
        <p:spPr>
          <a:xfrm>
            <a:off x="4800600" y="1856839"/>
            <a:ext cx="4318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8000" b="1" dirty="0">
                <a:solidFill>
                  <a:srgbClr val="00B0F0"/>
                </a:solidFill>
                <a:latin typeface="Algerian" panose="04020705040A02060702" pitchFamily="82" charset="0"/>
              </a:rPr>
              <a:t>Thank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A9CD37-9DDA-459A-86F4-0457C445C739}"/>
              </a:ext>
            </a:extLst>
          </p:cNvPr>
          <p:cNvSpPr txBox="1"/>
          <p:nvPr/>
        </p:nvSpPr>
        <p:spPr>
          <a:xfrm>
            <a:off x="5473700" y="3180278"/>
            <a:ext cx="330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b="1" dirty="0">
                <a:solidFill>
                  <a:srgbClr val="00B0F0"/>
                </a:solidFill>
                <a:latin typeface="Algerian" panose="04020705040A02060702" pitchFamily="82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4131219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61D6D0-9FD6-41D8-87C1-1A58E80EF8F9}"/>
              </a:ext>
            </a:extLst>
          </p:cNvPr>
          <p:cNvSpPr txBox="1"/>
          <p:nvPr/>
        </p:nvSpPr>
        <p:spPr>
          <a:xfrm>
            <a:off x="861390" y="753792"/>
            <a:ext cx="95415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Rounded MT Bold" panose="020F0704030504030204" pitchFamily="34" charset="0"/>
              </a:rPr>
              <a:t>ANALYS</a:t>
            </a:r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Rounded MT Bold" panose="020F0704030504030204" pitchFamily="34" charset="0"/>
              </a:rPr>
              <a:t>IS-OPENING NEW RESTAURANTS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3">
                  <a:lumMod val="20000"/>
                  <a:lumOff val="8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59E2AF-9F8B-4F01-AA76-FF86112EA14D}"/>
              </a:ext>
            </a:extLst>
          </p:cNvPr>
          <p:cNvSpPr txBox="1"/>
          <p:nvPr/>
        </p:nvSpPr>
        <p:spPr>
          <a:xfrm>
            <a:off x="980661" y="2220603"/>
            <a:ext cx="106812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Countries suitable for  opening new restaurants with less competition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658003-933A-466A-907E-951BD2E9C52B}"/>
              </a:ext>
            </a:extLst>
          </p:cNvPr>
          <p:cNvSpPr txBox="1"/>
          <p:nvPr/>
        </p:nvSpPr>
        <p:spPr>
          <a:xfrm>
            <a:off x="980661" y="2682268"/>
            <a:ext cx="72489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Cities suitable for opening new restaurants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8100FE-C76F-47B3-84F6-C9539F0332A5}"/>
              </a:ext>
            </a:extLst>
          </p:cNvPr>
          <p:cNvSpPr txBox="1"/>
          <p:nvPr/>
        </p:nvSpPr>
        <p:spPr>
          <a:xfrm>
            <a:off x="980661" y="3139577"/>
            <a:ext cx="82753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Expenditure on food for the suggested countries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9CF129-8D96-4B00-B73D-415B05473AAE}"/>
              </a:ext>
            </a:extLst>
          </p:cNvPr>
          <p:cNvSpPr txBox="1"/>
          <p:nvPr/>
        </p:nvSpPr>
        <p:spPr>
          <a:xfrm>
            <a:off x="980661" y="3601242"/>
            <a:ext cx="74050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Restaurant ratings for the suggested countries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4F25D6-A666-4376-B935-2576BFC09585}"/>
              </a:ext>
            </a:extLst>
          </p:cNvPr>
          <p:cNvSpPr txBox="1"/>
          <p:nvPr/>
        </p:nvSpPr>
        <p:spPr>
          <a:xfrm>
            <a:off x="980661" y="4062907"/>
            <a:ext cx="794704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Competitor Analysis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Cuisines to be focused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 delivery and table booking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Restaurants distributed based on price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Dash board</a:t>
            </a:r>
          </a:p>
        </p:txBody>
      </p:sp>
    </p:spTree>
    <p:extLst>
      <p:ext uri="{BB962C8B-B14F-4D97-AF65-F5344CB8AC3E}">
        <p14:creationId xmlns:p14="http://schemas.microsoft.com/office/powerpoint/2010/main" val="28985349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B0B9F0-BC37-4A78-A057-09E2B311B43F}"/>
              </a:ext>
            </a:extLst>
          </p:cNvPr>
          <p:cNvSpPr/>
          <p:nvPr/>
        </p:nvSpPr>
        <p:spPr>
          <a:xfrm>
            <a:off x="4426226" y="150148"/>
            <a:ext cx="2186608" cy="3180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D72B41-11BD-45D1-9B17-DF47E49EDEEC}"/>
              </a:ext>
            </a:extLst>
          </p:cNvPr>
          <p:cNvSpPr/>
          <p:nvPr/>
        </p:nvSpPr>
        <p:spPr>
          <a:xfrm>
            <a:off x="2829341" y="587238"/>
            <a:ext cx="5883965" cy="132596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5B4D75-D12C-4280-BC82-0EB97C6F5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829340" y="587237"/>
            <a:ext cx="1440002" cy="900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84A0C-03A5-4666-B7D1-81854A8FB6BD}"/>
              </a:ext>
            </a:extLst>
          </p:cNvPr>
          <p:cNvSpPr/>
          <p:nvPr/>
        </p:nvSpPr>
        <p:spPr>
          <a:xfrm>
            <a:off x="2829339" y="1487237"/>
            <a:ext cx="1391683" cy="3059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470C50-7CC6-4D22-9C5F-E8963B955B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269342" y="519032"/>
            <a:ext cx="1826658" cy="1152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670F23A-130E-4D39-BC34-F0CDAAA53970}"/>
              </a:ext>
            </a:extLst>
          </p:cNvPr>
          <p:cNvSpPr/>
          <p:nvPr/>
        </p:nvSpPr>
        <p:spPr>
          <a:xfrm>
            <a:off x="4483087" y="1541545"/>
            <a:ext cx="1289538" cy="3341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CA7F2C5-092C-4527-85BD-37591BBDD7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951769" y="623237"/>
            <a:ext cx="1475973" cy="90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302D573-1500-4790-BDAF-22373B1DD092}"/>
              </a:ext>
            </a:extLst>
          </p:cNvPr>
          <p:cNvSpPr/>
          <p:nvPr/>
        </p:nvSpPr>
        <p:spPr>
          <a:xfrm>
            <a:off x="5986370" y="1517347"/>
            <a:ext cx="1406770" cy="3938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SINGAPORE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B91F6C6-3BBF-46B8-833D-FBFF4367F3C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461265" y="603450"/>
            <a:ext cx="1247574" cy="900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16E0F6-CEFE-431D-A6B6-D461C6210AAA}"/>
              </a:ext>
            </a:extLst>
          </p:cNvPr>
          <p:cNvSpPr/>
          <p:nvPr/>
        </p:nvSpPr>
        <p:spPr>
          <a:xfrm>
            <a:off x="7455052" y="1517347"/>
            <a:ext cx="1260000" cy="31537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SRILANKA</a:t>
            </a:r>
          </a:p>
        </p:txBody>
      </p:sp>
      <p:sp>
        <p:nvSpPr>
          <p:cNvPr id="22" name="Rectangle: Diagonal Corners Rounded 21">
            <a:extLst>
              <a:ext uri="{FF2B5EF4-FFF2-40B4-BE49-F238E27FC236}">
                <a16:creationId xmlns:a16="http://schemas.microsoft.com/office/drawing/2014/main" id="{B79333B0-79F9-464A-8123-FED530BCBD25}"/>
              </a:ext>
            </a:extLst>
          </p:cNvPr>
          <p:cNvSpPr/>
          <p:nvPr/>
        </p:nvSpPr>
        <p:spPr>
          <a:xfrm>
            <a:off x="5861563" y="2381347"/>
            <a:ext cx="6131474" cy="3161818"/>
          </a:xfrm>
          <a:prstGeom prst="round2Diag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15194C9-FB98-404F-8075-491AAA4FF946}"/>
              </a:ext>
            </a:extLst>
          </p:cNvPr>
          <p:cNvSpPr/>
          <p:nvPr/>
        </p:nvSpPr>
        <p:spPr>
          <a:xfrm>
            <a:off x="6119590" y="2567539"/>
            <a:ext cx="5748640" cy="4113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2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67324A-6731-4880-B0DC-1DBD5E652CFA}"/>
              </a:ext>
            </a:extLst>
          </p:cNvPr>
          <p:cNvSpPr txBox="1"/>
          <p:nvPr/>
        </p:nvSpPr>
        <p:spPr>
          <a:xfrm>
            <a:off x="6102750" y="2580365"/>
            <a:ext cx="6007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factors considered in the selection of countries </a:t>
            </a:r>
          </a:p>
        </p:txBody>
      </p:sp>
      <p:sp>
        <p:nvSpPr>
          <p:cNvPr id="26" name="Rectangle 1">
            <a:extLst>
              <a:ext uri="{FF2B5EF4-FFF2-40B4-BE49-F238E27FC236}">
                <a16:creationId xmlns:a16="http://schemas.microsoft.com/office/drawing/2014/main" id="{F59953FE-3555-429E-A653-F593174AB9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6370" y="3144034"/>
            <a:ext cx="5881860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indent="-342900" defTabSz="914400">
              <a:buFont typeface="+mj-lt"/>
              <a:buAutoNum type="arabicPeriod"/>
            </a:pPr>
            <a:r>
              <a:rPr kumimoji="0" lang="en-US" altLang="en-US" b="1" i="0" u="sng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Average rating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: Choosing countries with lower ratings is advantageous for opening new restaurants, as it suggests a dissatisfaction among people with the existing restaurants in those regions.</a:t>
            </a:r>
          </a:p>
          <a:p>
            <a:pPr marL="342900" indent="-342900" defTabSz="914400">
              <a:buFont typeface="+mj-lt"/>
              <a:buAutoNum type="arabicPeriod"/>
            </a:pPr>
            <a:r>
              <a:rPr lang="en-US" altLang="en-US" b="1" dirty="0">
                <a:solidFill>
                  <a:srgbClr val="000000"/>
                </a:solidFill>
                <a:cs typeface="Arial" panose="020B0604020202020204" pitchFamily="34" charset="0"/>
              </a:rPr>
              <a:t>Less number restaurants leads less competition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cs typeface="Arial" panose="020B0604020202020204" pitchFamily="34" charset="0"/>
            </a:endParaRPr>
          </a:p>
          <a:p>
            <a:pPr marL="342900" indent="-342900" defTabSz="914400">
              <a:buFont typeface="+mj-lt"/>
              <a:buAutoNum type="arabicPeriod"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</a:b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7D11349-7070-2432-AF4D-E712352778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6050939"/>
              </p:ext>
            </p:extLst>
          </p:nvPr>
        </p:nvGraphicFramePr>
        <p:xfrm>
          <a:off x="574150" y="2381348"/>
          <a:ext cx="4521633" cy="35844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</p:spTree>
    <p:extLst>
      <p:ext uri="{BB962C8B-B14F-4D97-AF65-F5344CB8AC3E}">
        <p14:creationId xmlns:p14="http://schemas.microsoft.com/office/powerpoint/2010/main" val="9640313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29DE25-E5B4-462D-8DEB-225E51D0A5D3}"/>
              </a:ext>
            </a:extLst>
          </p:cNvPr>
          <p:cNvSpPr/>
          <p:nvPr/>
        </p:nvSpPr>
        <p:spPr>
          <a:xfrm>
            <a:off x="3604591" y="430694"/>
            <a:ext cx="4671391" cy="3843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835228-0FF3-4B7C-9D72-F8C23A9580F2}"/>
              </a:ext>
            </a:extLst>
          </p:cNvPr>
          <p:cNvSpPr txBox="1"/>
          <p:nvPr/>
        </p:nvSpPr>
        <p:spPr>
          <a:xfrm>
            <a:off x="3604591" y="445675"/>
            <a:ext cx="5035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 CITIES IN SUGGESTED COUNTRIES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A90F024-AAC8-442A-903E-2441DA7C7A30}"/>
              </a:ext>
            </a:extLst>
          </p:cNvPr>
          <p:cNvSpPr/>
          <p:nvPr/>
        </p:nvSpPr>
        <p:spPr>
          <a:xfrm>
            <a:off x="1120258" y="1310309"/>
            <a:ext cx="1895062" cy="393094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D07C3A-0513-4F90-80B5-AB62FB0C48E6}"/>
              </a:ext>
            </a:extLst>
          </p:cNvPr>
          <p:cNvSpPr txBox="1"/>
          <p:nvPr/>
        </p:nvSpPr>
        <p:spPr>
          <a:xfrm>
            <a:off x="1252781" y="1522271"/>
            <a:ext cx="1762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0E104709-66FD-4373-BE31-274088F92799}"/>
              </a:ext>
            </a:extLst>
          </p:cNvPr>
          <p:cNvSpPr/>
          <p:nvPr/>
        </p:nvSpPr>
        <p:spPr>
          <a:xfrm>
            <a:off x="1670223" y="1891603"/>
            <a:ext cx="795131" cy="114314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64D0C-6876-4872-8D00-765E4136BCA0}"/>
              </a:ext>
            </a:extLst>
          </p:cNvPr>
          <p:cNvSpPr txBox="1"/>
          <p:nvPr/>
        </p:nvSpPr>
        <p:spPr>
          <a:xfrm>
            <a:off x="1337263" y="3209925"/>
            <a:ext cx="16780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Aramidale</a:t>
            </a:r>
            <a:endParaRPr lang="en-IN" sz="18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Lato" panose="020F050202020403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Balingup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Flaxton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Macedon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Mayfield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Paynsville</a:t>
            </a:r>
            <a:endParaRPr lang="en-IN" b="1" dirty="0">
              <a:solidFill>
                <a:schemeClr val="tx1">
                  <a:lumMod val="65000"/>
                  <a:lumOff val="35000"/>
                </a:schemeClr>
              </a:solidFill>
              <a:latin typeface="Lato" panose="020F050202020403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Penola</a:t>
            </a:r>
            <a:endParaRPr lang="en-IN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5897599-6F71-4B95-8971-0AAAD38C15B2}"/>
              </a:ext>
            </a:extLst>
          </p:cNvPr>
          <p:cNvSpPr/>
          <p:nvPr/>
        </p:nvSpPr>
        <p:spPr>
          <a:xfrm>
            <a:off x="4172186" y="1305701"/>
            <a:ext cx="1609725" cy="393094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dk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E57EB6-ED1D-4A25-BBF7-C27DB96AF297}"/>
              </a:ext>
            </a:extLst>
          </p:cNvPr>
          <p:cNvSpPr txBox="1"/>
          <p:nvPr/>
        </p:nvSpPr>
        <p:spPr>
          <a:xfrm>
            <a:off x="4415791" y="1443559"/>
            <a:ext cx="122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F0208B47-2E20-487C-B9E7-81C2C4F9F977}"/>
              </a:ext>
            </a:extLst>
          </p:cNvPr>
          <p:cNvSpPr/>
          <p:nvPr/>
        </p:nvSpPr>
        <p:spPr>
          <a:xfrm>
            <a:off x="4579482" y="1891602"/>
            <a:ext cx="795131" cy="114314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EA8EEA-6383-4727-BB7E-F784A2AD3803}"/>
              </a:ext>
            </a:extLst>
          </p:cNvPr>
          <p:cNvSpPr txBox="1"/>
          <p:nvPr/>
        </p:nvSpPr>
        <p:spPr>
          <a:xfrm>
            <a:off x="4337788" y="3271171"/>
            <a:ext cx="14192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Consort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Yorkton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F5A9E1A-F273-43AD-885F-5AC29D6E9530}"/>
              </a:ext>
            </a:extLst>
          </p:cNvPr>
          <p:cNvSpPr/>
          <p:nvPr/>
        </p:nvSpPr>
        <p:spPr>
          <a:xfrm>
            <a:off x="6670274" y="1305701"/>
            <a:ext cx="1609725" cy="393554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dk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B36855-59B6-4EC3-B6AC-2824071C4451}"/>
              </a:ext>
            </a:extLst>
          </p:cNvPr>
          <p:cNvSpPr txBox="1"/>
          <p:nvPr/>
        </p:nvSpPr>
        <p:spPr>
          <a:xfrm>
            <a:off x="6666257" y="1432084"/>
            <a:ext cx="1609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SINGAPORE</a:t>
            </a: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B0024BA7-5AE6-499D-B6ED-F561492B056A}"/>
              </a:ext>
            </a:extLst>
          </p:cNvPr>
          <p:cNvSpPr/>
          <p:nvPr/>
        </p:nvSpPr>
        <p:spPr>
          <a:xfrm>
            <a:off x="7085956" y="1890017"/>
            <a:ext cx="795131" cy="114314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F5D3D3-A292-4491-A935-E46288E6446A}"/>
              </a:ext>
            </a:extLst>
          </p:cNvPr>
          <p:cNvSpPr txBox="1"/>
          <p:nvPr/>
        </p:nvSpPr>
        <p:spPr>
          <a:xfrm>
            <a:off x="6767262" y="3271171"/>
            <a:ext cx="15167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Singapore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FFB823C-D988-43F6-8D5D-8A123C5583AF}"/>
              </a:ext>
            </a:extLst>
          </p:cNvPr>
          <p:cNvSpPr/>
          <p:nvPr/>
        </p:nvSpPr>
        <p:spPr>
          <a:xfrm>
            <a:off x="9221737" y="1305701"/>
            <a:ext cx="1609725" cy="403319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dk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90C05E-DC65-47D4-BC6B-A01377A27A94}"/>
              </a:ext>
            </a:extLst>
          </p:cNvPr>
          <p:cNvSpPr txBox="1"/>
          <p:nvPr/>
        </p:nvSpPr>
        <p:spPr>
          <a:xfrm>
            <a:off x="9251260" y="1519100"/>
            <a:ext cx="1609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SRILANKA</a:t>
            </a: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9588B2BE-02A0-4108-8F4A-6C16CEFB34D3}"/>
              </a:ext>
            </a:extLst>
          </p:cNvPr>
          <p:cNvSpPr/>
          <p:nvPr/>
        </p:nvSpPr>
        <p:spPr>
          <a:xfrm>
            <a:off x="9658556" y="1888432"/>
            <a:ext cx="795131" cy="114314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B58FF8-D7FD-42D1-BC0A-0004C0C8A620}"/>
              </a:ext>
            </a:extLst>
          </p:cNvPr>
          <p:cNvSpPr txBox="1"/>
          <p:nvPr/>
        </p:nvSpPr>
        <p:spPr>
          <a:xfrm>
            <a:off x="9224221" y="3276560"/>
            <a:ext cx="15167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Colombo</a:t>
            </a:r>
          </a:p>
        </p:txBody>
      </p:sp>
    </p:spTree>
    <p:extLst>
      <p:ext uri="{BB962C8B-B14F-4D97-AF65-F5344CB8AC3E}">
        <p14:creationId xmlns:p14="http://schemas.microsoft.com/office/powerpoint/2010/main" val="4279394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D5212-2330-41A4-AB35-889B9C608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580" y="149087"/>
            <a:ext cx="8825659" cy="884583"/>
          </a:xfrm>
        </p:spPr>
        <p:txBody>
          <a:bodyPr/>
          <a:lstStyle/>
          <a:p>
            <a:r>
              <a:rPr lang="en-US" sz="4800" b="1" dirty="0">
                <a:ln/>
                <a:solidFill>
                  <a:schemeClr val="accent3">
                    <a:lumMod val="20000"/>
                    <a:lumOff val="80000"/>
                  </a:schemeClr>
                </a:solidFill>
              </a:rPr>
              <a:t>Expenditure On Food</a:t>
            </a:r>
            <a:r>
              <a:rPr lang="en-US" sz="4800" b="1" dirty="0">
                <a:ln/>
                <a:solidFill>
                  <a:srgbClr val="7030A0"/>
                </a:solidFill>
              </a:rPr>
              <a:t> </a:t>
            </a:r>
            <a:br>
              <a:rPr lang="en-IN" sz="4800" b="1" dirty="0">
                <a:ln/>
                <a:solidFill>
                  <a:schemeClr val="accent3"/>
                </a:solidFill>
              </a:rPr>
            </a:br>
            <a:endParaRPr lang="en-IN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034850F-DF08-4E91-BC77-2F123ECBBD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1278456"/>
              </p:ext>
            </p:extLst>
          </p:nvPr>
        </p:nvGraphicFramePr>
        <p:xfrm>
          <a:off x="1749286" y="3429000"/>
          <a:ext cx="7898295" cy="28950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5B1DC85-115C-4901-9E36-D7B154592F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8718107"/>
              </p:ext>
            </p:extLst>
          </p:nvPr>
        </p:nvGraphicFramePr>
        <p:xfrm>
          <a:off x="1749286" y="1371600"/>
          <a:ext cx="7898295" cy="1954695"/>
        </p:xfrm>
        <a:graphic>
          <a:graphicData uri="http://schemas.openxmlformats.org/drawingml/2006/table">
            <a:tbl>
              <a:tblPr/>
              <a:tblGrid>
                <a:gridCol w="1958520">
                  <a:extLst>
                    <a:ext uri="{9D8B030D-6E8A-4147-A177-3AD203B41FA5}">
                      <a16:colId xmlns:a16="http://schemas.microsoft.com/office/drawing/2014/main" val="3107954038"/>
                    </a:ext>
                  </a:extLst>
                </a:gridCol>
                <a:gridCol w="5939775">
                  <a:extLst>
                    <a:ext uri="{9D8B030D-6E8A-4147-A177-3AD203B41FA5}">
                      <a16:colId xmlns:a16="http://schemas.microsoft.com/office/drawing/2014/main" val="1640335052"/>
                    </a:ext>
                  </a:extLst>
                </a:gridCol>
              </a:tblGrid>
              <a:tr h="390939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Sum of Average_Cost_for_two_in_INR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1933421"/>
                  </a:ext>
                </a:extLst>
              </a:tr>
              <a:tr h="390939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32281.3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219961"/>
                  </a:ext>
                </a:extLst>
              </a:tr>
              <a:tr h="390939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Canada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8992.9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944397"/>
                  </a:ext>
                </a:extLst>
              </a:tr>
              <a:tr h="390939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194220.25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517344"/>
                  </a:ext>
                </a:extLst>
              </a:tr>
              <a:tr h="390939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Sri Lanka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178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8993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F00DFC-4D85-44DD-B42B-8671B3BD4867}"/>
              </a:ext>
            </a:extLst>
          </p:cNvPr>
          <p:cNvSpPr txBox="1"/>
          <p:nvPr/>
        </p:nvSpPr>
        <p:spPr>
          <a:xfrm>
            <a:off x="702364" y="397565"/>
            <a:ext cx="83223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rating of restaurants in suggested countries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A4D7DB7-2AB0-47CC-9AA2-C27C46166F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039725"/>
              </p:ext>
            </p:extLst>
          </p:nvPr>
        </p:nvGraphicFramePr>
        <p:xfrm>
          <a:off x="702364" y="2269538"/>
          <a:ext cx="5128590" cy="2594010"/>
        </p:xfrm>
        <a:graphic>
          <a:graphicData uri="http://schemas.openxmlformats.org/drawingml/2006/table">
            <a:tbl>
              <a:tblPr/>
              <a:tblGrid>
                <a:gridCol w="2085626">
                  <a:extLst>
                    <a:ext uri="{9D8B030D-6E8A-4147-A177-3AD203B41FA5}">
                      <a16:colId xmlns:a16="http://schemas.microsoft.com/office/drawing/2014/main" val="1663282831"/>
                    </a:ext>
                  </a:extLst>
                </a:gridCol>
                <a:gridCol w="3042964">
                  <a:extLst>
                    <a:ext uri="{9D8B030D-6E8A-4147-A177-3AD203B41FA5}">
                      <a16:colId xmlns:a16="http://schemas.microsoft.com/office/drawing/2014/main" val="963236867"/>
                    </a:ext>
                  </a:extLst>
                </a:gridCol>
              </a:tblGrid>
              <a:tr h="518802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of Rating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0182815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3.658333333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902282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Canada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761492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5566568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Sri Lanka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86220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84CB854-B2A1-4432-8E13-494CE377ECD1}"/>
              </a:ext>
            </a:extLst>
          </p:cNvPr>
          <p:cNvSpPr txBox="1"/>
          <p:nvPr/>
        </p:nvSpPr>
        <p:spPr>
          <a:xfrm>
            <a:off x="6917635" y="2269538"/>
            <a:ext cx="39624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The average rating in all the suggested countries is less than 4</a:t>
            </a:r>
          </a:p>
          <a:p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By analysing we can confirm that the customers are dissatisfied with restaurants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0E27E0-DC38-4816-BE21-8FEDDB27466B}"/>
              </a:ext>
            </a:extLst>
          </p:cNvPr>
          <p:cNvSpPr txBox="1"/>
          <p:nvPr/>
        </p:nvSpPr>
        <p:spPr>
          <a:xfrm>
            <a:off x="834887" y="5095618"/>
            <a:ext cx="112643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effectLst/>
                <a:latin typeface="Söhne"/>
              </a:rPr>
              <a:t>Implementing innovative concepts, elevating service quality, and customizing offerings to align seamlessly with customer preferences, this proactive approach is designed to not only boost overall customer satisfaction but also secure a distinctive competitive advantage in the market.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0784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0BD5F5-E0A4-4902-B3EA-7EB6AE598D7A}"/>
              </a:ext>
            </a:extLst>
          </p:cNvPr>
          <p:cNvSpPr txBox="1"/>
          <p:nvPr/>
        </p:nvSpPr>
        <p:spPr>
          <a:xfrm>
            <a:off x="569843" y="13406"/>
            <a:ext cx="60164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Competitors</a:t>
            </a:r>
            <a:r>
              <a:rPr lang="en-IN" sz="4400" b="1" dirty="0">
                <a:solidFill>
                  <a:srgbClr val="C00000"/>
                </a:solidFill>
              </a:rPr>
              <a:t> </a:t>
            </a:r>
            <a:r>
              <a:rPr lang="en-IN" sz="4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Analysis</a:t>
            </a:r>
          </a:p>
        </p:txBody>
      </p:sp>
      <p:sp>
        <p:nvSpPr>
          <p:cNvPr id="3" name="Rectangle: Diagonal Corners Rounded 2">
            <a:extLst>
              <a:ext uri="{FF2B5EF4-FFF2-40B4-BE49-F238E27FC236}">
                <a16:creationId xmlns:a16="http://schemas.microsoft.com/office/drawing/2014/main" id="{61490553-5919-472A-ADAD-ECB7CECA372A}"/>
              </a:ext>
            </a:extLst>
          </p:cNvPr>
          <p:cNvSpPr/>
          <p:nvPr/>
        </p:nvSpPr>
        <p:spPr>
          <a:xfrm>
            <a:off x="510209" y="4919870"/>
            <a:ext cx="8057322" cy="18288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Diagonal Corners Rounded 3">
            <a:extLst>
              <a:ext uri="{FF2B5EF4-FFF2-40B4-BE49-F238E27FC236}">
                <a16:creationId xmlns:a16="http://schemas.microsoft.com/office/drawing/2014/main" id="{82FDCC62-493B-46E2-852C-17F74B48E695}"/>
              </a:ext>
            </a:extLst>
          </p:cNvPr>
          <p:cNvSpPr/>
          <p:nvPr/>
        </p:nvSpPr>
        <p:spPr>
          <a:xfrm>
            <a:off x="3756991" y="2903575"/>
            <a:ext cx="8057322" cy="18288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: Diagonal Corners Rounded 4">
            <a:extLst>
              <a:ext uri="{FF2B5EF4-FFF2-40B4-BE49-F238E27FC236}">
                <a16:creationId xmlns:a16="http://schemas.microsoft.com/office/drawing/2014/main" id="{DAF511D1-5FC7-4F90-9758-1A400F48810A}"/>
              </a:ext>
            </a:extLst>
          </p:cNvPr>
          <p:cNvSpPr/>
          <p:nvPr/>
        </p:nvSpPr>
        <p:spPr>
          <a:xfrm>
            <a:off x="622852" y="742742"/>
            <a:ext cx="8057322" cy="18288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98B34-6DE7-44A3-94C0-DDC4DAA641A1}"/>
              </a:ext>
            </a:extLst>
          </p:cNvPr>
          <p:cNvSpPr txBox="1"/>
          <p:nvPr/>
        </p:nvSpPr>
        <p:spPr>
          <a:xfrm>
            <a:off x="622852" y="4933715"/>
            <a:ext cx="5552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Restaurants with high competition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10A2EE-5672-4B5A-AB24-172841931BFB}"/>
              </a:ext>
            </a:extLst>
          </p:cNvPr>
          <p:cNvSpPr txBox="1"/>
          <p:nvPr/>
        </p:nvSpPr>
        <p:spPr>
          <a:xfrm>
            <a:off x="622852" y="5396444"/>
            <a:ext cx="3008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Bridge road brewers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1918 Bistro &amp; Grill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Vivo bar and Grill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Lake house restaurants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F560B5-34EF-4A30-90FF-FBC6B38A11F4}"/>
              </a:ext>
            </a:extLst>
          </p:cNvPr>
          <p:cNvSpPr txBox="1"/>
          <p:nvPr/>
        </p:nvSpPr>
        <p:spPr>
          <a:xfrm>
            <a:off x="3478695" y="5396443"/>
            <a:ext cx="26968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Al’frank</a:t>
            </a: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cookies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Fratini</a:t>
            </a: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 trattoria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sizzle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Butter boutique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1C9787-E677-4406-AC1D-DED3825A5566}"/>
              </a:ext>
            </a:extLst>
          </p:cNvPr>
          <p:cNvSpPr txBox="1"/>
          <p:nvPr/>
        </p:nvSpPr>
        <p:spPr>
          <a:xfrm>
            <a:off x="5763039" y="5396442"/>
            <a:ext cx="32169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Cut by wolf gang puck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Simply strawberries by </a:t>
            </a: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jagro</a:t>
            </a:r>
            <a:endParaRPr lang="en-I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C60C19-4F0C-43F0-84A9-17E02567AE95}"/>
              </a:ext>
            </a:extLst>
          </p:cNvPr>
          <p:cNvSpPr txBox="1"/>
          <p:nvPr/>
        </p:nvSpPr>
        <p:spPr>
          <a:xfrm>
            <a:off x="4068417" y="2932624"/>
            <a:ext cx="53273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Restaurants with medium competition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45FBF2-3E6A-4CD1-A407-B6ACF58DDCA6}"/>
              </a:ext>
            </a:extLst>
          </p:cNvPr>
          <p:cNvSpPr txBox="1"/>
          <p:nvPr/>
        </p:nvSpPr>
        <p:spPr>
          <a:xfrm>
            <a:off x="3781838" y="3389599"/>
            <a:ext cx="23141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 Anchors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Bespoke Harvest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White bull Hotel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964455-E57D-436C-988B-7FEC39338156}"/>
              </a:ext>
            </a:extLst>
          </p:cNvPr>
          <p:cNvSpPr txBox="1"/>
          <p:nvPr/>
        </p:nvSpPr>
        <p:spPr>
          <a:xfrm>
            <a:off x="6281530" y="3429000"/>
            <a:ext cx="2286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Tokyo sushi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Jaan</a:t>
            </a:r>
            <a:endParaRPr lang="en-I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Calony</a:t>
            </a:r>
            <a:endParaRPr lang="en-I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Artistry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8D4252-0238-44C6-BDE0-A3614C5A9E77}"/>
              </a:ext>
            </a:extLst>
          </p:cNvPr>
          <p:cNvSpPr txBox="1"/>
          <p:nvPr/>
        </p:nvSpPr>
        <p:spPr>
          <a:xfrm>
            <a:off x="8620538" y="3445566"/>
            <a:ext cx="27962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Cafe </a:t>
            </a: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shaze</a:t>
            </a:r>
            <a:endParaRPr lang="en-I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CIOCONAT Lounge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Paddington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Malay restaurant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4598B6-DACC-46D8-A286-B6BE6D36AF4A}"/>
              </a:ext>
            </a:extLst>
          </p:cNvPr>
          <p:cNvSpPr txBox="1"/>
          <p:nvPr/>
        </p:nvSpPr>
        <p:spPr>
          <a:xfrm>
            <a:off x="886238" y="811896"/>
            <a:ext cx="4837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Restaurants with less competition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EC0E34-ACBC-405B-9862-4A4C5331095D}"/>
              </a:ext>
            </a:extLst>
          </p:cNvPr>
          <p:cNvSpPr txBox="1"/>
          <p:nvPr/>
        </p:nvSpPr>
        <p:spPr>
          <a:xfrm>
            <a:off x="781878" y="1212006"/>
            <a:ext cx="2292626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 buffet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Pier 70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Poets cafe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52E562-C443-41F3-834A-2951BEAC5DD2}"/>
              </a:ext>
            </a:extLst>
          </p:cNvPr>
          <p:cNvSpPr txBox="1"/>
          <p:nvPr/>
        </p:nvSpPr>
        <p:spPr>
          <a:xfrm>
            <a:off x="3127513" y="1212006"/>
            <a:ext cx="3346175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Consort restaurant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Makansutra</a:t>
            </a: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guttons</a:t>
            </a: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Indian elite Restaurant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1A92CB-771E-41C0-AC2A-2F77AF496725}"/>
              </a:ext>
            </a:extLst>
          </p:cNvPr>
          <p:cNvSpPr txBox="1"/>
          <p:nvPr/>
        </p:nvSpPr>
        <p:spPr>
          <a:xfrm>
            <a:off x="6732103" y="1186884"/>
            <a:ext cx="183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Queens cafe</a:t>
            </a:r>
          </a:p>
        </p:txBody>
      </p:sp>
    </p:spTree>
    <p:extLst>
      <p:ext uri="{BB962C8B-B14F-4D97-AF65-F5344CB8AC3E}">
        <p14:creationId xmlns:p14="http://schemas.microsoft.com/office/powerpoint/2010/main" val="660084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341853-A32F-468A-B8CA-83F6BD59502A}"/>
              </a:ext>
            </a:extLst>
          </p:cNvPr>
          <p:cNvSpPr txBox="1"/>
          <p:nvPr/>
        </p:nvSpPr>
        <p:spPr>
          <a:xfrm>
            <a:off x="357807" y="203157"/>
            <a:ext cx="6308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Cuisines with high Ratings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7365F4-96DB-47F4-8D08-0AD91A150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32365" y="1000539"/>
            <a:ext cx="4848820" cy="53538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A0E0BB-03A2-4478-AD38-646A000A2410}"/>
              </a:ext>
            </a:extLst>
          </p:cNvPr>
          <p:cNvSpPr txBox="1"/>
          <p:nvPr/>
        </p:nvSpPr>
        <p:spPr>
          <a:xfrm>
            <a:off x="7977809" y="2385391"/>
            <a:ext cx="27697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Pizza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 food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Mediterranean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Café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 food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American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Steak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Deserts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Modern Australian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72DA6F-51C4-4A8D-B6EA-F097499E738D}"/>
              </a:ext>
            </a:extLst>
          </p:cNvPr>
          <p:cNvSpPr txBox="1"/>
          <p:nvPr/>
        </p:nvSpPr>
        <p:spPr>
          <a:xfrm>
            <a:off x="7633252" y="1987826"/>
            <a:ext cx="173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Cuisines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E993D4-2684-4632-914E-872EA4122CEF}"/>
              </a:ext>
            </a:extLst>
          </p:cNvPr>
          <p:cNvSpPr txBox="1"/>
          <p:nvPr/>
        </p:nvSpPr>
        <p:spPr>
          <a:xfrm>
            <a:off x="1762540" y="2213113"/>
            <a:ext cx="394914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cuisines with high ratings among suggested countries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99BBC05-43C0-4228-8A82-17B81BFE4B20}"/>
              </a:ext>
            </a:extLst>
          </p:cNvPr>
          <p:cNvSpPr/>
          <p:nvPr/>
        </p:nvSpPr>
        <p:spPr>
          <a:xfrm>
            <a:off x="5711688" y="2997943"/>
            <a:ext cx="1220677" cy="3578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9E13BB-F5AD-40DF-BB5E-B139C6FA5B94}"/>
              </a:ext>
            </a:extLst>
          </p:cNvPr>
          <p:cNvSpPr txBox="1"/>
          <p:nvPr/>
        </p:nvSpPr>
        <p:spPr>
          <a:xfrm>
            <a:off x="1762540" y="4691270"/>
            <a:ext cx="37753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top rated cuisines Sea food, Italian, Pizza</a:t>
            </a:r>
            <a:r>
              <a:rPr lang="en-IN" sz="28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6276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3029DC-6025-4074-9D4D-37883FEDDA29}"/>
              </a:ext>
            </a:extLst>
          </p:cNvPr>
          <p:cNvSpPr txBox="1"/>
          <p:nvPr/>
        </p:nvSpPr>
        <p:spPr>
          <a:xfrm>
            <a:off x="3120887" y="291547"/>
            <a:ext cx="5950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 Delivery &amp; Table Booking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21A0A07-61B6-4C61-B582-4915BC76B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301131"/>
              </p:ext>
            </p:extLst>
          </p:nvPr>
        </p:nvGraphicFramePr>
        <p:xfrm>
          <a:off x="2870131" y="1222617"/>
          <a:ext cx="5637764" cy="1772375"/>
        </p:xfrm>
        <a:graphic>
          <a:graphicData uri="http://schemas.openxmlformats.org/drawingml/2006/table">
            <a:tbl>
              <a:tblPr/>
              <a:tblGrid>
                <a:gridCol w="1654561">
                  <a:extLst>
                    <a:ext uri="{9D8B030D-6E8A-4147-A177-3AD203B41FA5}">
                      <a16:colId xmlns:a16="http://schemas.microsoft.com/office/drawing/2014/main" val="3736998930"/>
                    </a:ext>
                  </a:extLst>
                </a:gridCol>
                <a:gridCol w="2063095">
                  <a:extLst>
                    <a:ext uri="{9D8B030D-6E8A-4147-A177-3AD203B41FA5}">
                      <a16:colId xmlns:a16="http://schemas.microsoft.com/office/drawing/2014/main" val="601532664"/>
                    </a:ext>
                  </a:extLst>
                </a:gridCol>
                <a:gridCol w="1920108">
                  <a:extLst>
                    <a:ext uri="{9D8B030D-6E8A-4147-A177-3AD203B41FA5}">
                      <a16:colId xmlns:a16="http://schemas.microsoft.com/office/drawing/2014/main" val="3371776260"/>
                    </a:ext>
                  </a:extLst>
                </a:gridCol>
              </a:tblGrid>
              <a:tr h="354475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Table boooking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Online Delivery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339964"/>
                  </a:ext>
                </a:extLst>
              </a:tr>
              <a:tr h="354475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Austarlia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457732"/>
                  </a:ext>
                </a:extLst>
              </a:tr>
              <a:tr h="354475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Canada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3232318"/>
                  </a:ext>
                </a:extLst>
              </a:tr>
              <a:tr h="354475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335806"/>
                  </a:ext>
                </a:extLst>
              </a:tr>
              <a:tr h="354475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Srilanka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0257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BA35991-6368-4E4B-BE50-EC5BA932FB21}"/>
              </a:ext>
            </a:extLst>
          </p:cNvPr>
          <p:cNvSpPr txBox="1"/>
          <p:nvPr/>
        </p:nvSpPr>
        <p:spPr>
          <a:xfrm>
            <a:off x="2054087" y="3909391"/>
            <a:ext cx="7659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FF0000"/>
                </a:solidFill>
                <a:effectLst/>
                <a:latin typeface="Söhne"/>
              </a:rPr>
              <a:t>The recommended countries currently do not provide online delivery and table booking services</a:t>
            </a:r>
            <a:endParaRPr lang="en-IN" sz="2400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773722-4739-4075-93B2-38EBED895545}"/>
              </a:ext>
            </a:extLst>
          </p:cNvPr>
          <p:cNvSpPr txBox="1"/>
          <p:nvPr/>
        </p:nvSpPr>
        <p:spPr>
          <a:xfrm>
            <a:off x="2054087" y="5035218"/>
            <a:ext cx="70501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FF0000"/>
                </a:solidFill>
                <a:latin typeface="Söhne"/>
              </a:rPr>
              <a:t>Upon entering the market, we can distinguish our brand by providing these services and incorporating a modest convenience fee.</a:t>
            </a:r>
          </a:p>
        </p:txBody>
      </p:sp>
    </p:spTree>
    <p:extLst>
      <p:ext uri="{BB962C8B-B14F-4D97-AF65-F5344CB8AC3E}">
        <p14:creationId xmlns:p14="http://schemas.microsoft.com/office/powerpoint/2010/main" val="3834097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Override1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10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2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3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4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5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6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7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8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9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572</TotalTime>
  <Words>496</Words>
  <Application>Microsoft Office PowerPoint</Application>
  <PresentationFormat>Widescreen</PresentationFormat>
  <Paragraphs>152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Algerian</vt:lpstr>
      <vt:lpstr>Arial</vt:lpstr>
      <vt:lpstr>Arial Rounded MT Bold</vt:lpstr>
      <vt:lpstr>Calibri</vt:lpstr>
      <vt:lpstr>Century Gothic</vt:lpstr>
      <vt:lpstr>Lato</vt:lpstr>
      <vt:lpstr>Söhne</vt:lpstr>
      <vt:lpstr>Wingdings</vt:lpstr>
      <vt:lpstr>Wingdings 3</vt:lpstr>
      <vt:lpstr>Ion</vt:lpstr>
      <vt:lpstr>Zomato Data Analysis</vt:lpstr>
      <vt:lpstr>PowerPoint Presentation</vt:lpstr>
      <vt:lpstr>PowerPoint Presentation</vt:lpstr>
      <vt:lpstr>PowerPoint Presentation</vt:lpstr>
      <vt:lpstr>Expenditure On Food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Zomato Data Analysis</dc:title>
  <dc:creator>mallesh honnappa</dc:creator>
  <cp:lastModifiedBy>Asus</cp:lastModifiedBy>
  <cp:revision>47</cp:revision>
  <dcterms:created xsi:type="dcterms:W3CDTF">2024-01-17T15:49:32Z</dcterms:created>
  <dcterms:modified xsi:type="dcterms:W3CDTF">2024-09-03T16:04:47Z</dcterms:modified>
</cp:coreProperties>
</file>

<file path=docProps/thumbnail.jpeg>
</file>